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0" r:id="rId1"/>
  </p:sldMasterIdLst>
  <p:notesMasterIdLst>
    <p:notesMasterId r:id="rId6"/>
  </p:notesMasterIdLst>
  <p:sldIdLst>
    <p:sldId id="316" r:id="rId2"/>
    <p:sldId id="430" r:id="rId3"/>
    <p:sldId id="431" r:id="rId4"/>
    <p:sldId id="432" r:id="rId5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680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361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42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3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040" algn="l" defTabSz="9136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0845" algn="l" defTabSz="9136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7659" algn="l" defTabSz="9136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4464" algn="l" defTabSz="9136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FF66"/>
    <a:srgbClr val="66CCFF"/>
    <a:srgbClr val="993366"/>
    <a:srgbClr val="CC00FF"/>
    <a:srgbClr val="FFFF00"/>
    <a:srgbClr val="FF33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 autoAdjust="0"/>
    <p:restoredTop sz="93827" autoAdjust="0"/>
  </p:normalViewPr>
  <p:slideViewPr>
    <p:cSldViewPr>
      <p:cViewPr>
        <p:scale>
          <a:sx n="100" d="100"/>
          <a:sy n="100" d="100"/>
        </p:scale>
        <p:origin x="-1992" y="-300"/>
      </p:cViewPr>
      <p:guideLst>
        <p:guide orient="horz" pos="2160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Уточненный план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Программные расхода</c:v>
                </c:pt>
                <c:pt idx="3">
                  <c:v>Не программные расходы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1490</c:v>
                </c:pt>
                <c:pt idx="3">
                  <c:v>28.9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Исполнение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Программные расхода</c:v>
                </c:pt>
                <c:pt idx="3">
                  <c:v>Не программные расходы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291.2</c:v>
                </c:pt>
                <c:pt idx="3">
                  <c:v>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960000"/>
        <c:axId val="113574464"/>
        <c:axId val="0"/>
      </c:bar3DChart>
      <c:catAx>
        <c:axId val="120960000"/>
        <c:scaling>
          <c:orientation val="minMax"/>
        </c:scaling>
        <c:delete val="0"/>
        <c:axPos val="b"/>
        <c:majorTickMark val="out"/>
        <c:minorTickMark val="none"/>
        <c:tickLblPos val="nextTo"/>
        <c:crossAx val="113574464"/>
        <c:crosses val="autoZero"/>
        <c:auto val="1"/>
        <c:lblAlgn val="ctr"/>
        <c:lblOffset val="100"/>
        <c:noMultiLvlLbl val="0"/>
      </c:catAx>
      <c:valAx>
        <c:axId val="113574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9600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Уточненный план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Программные расхода</c:v>
                </c:pt>
                <c:pt idx="3">
                  <c:v>Не программные расходы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1508.8</c:v>
                </c:pt>
                <c:pt idx="3">
                  <c:v>29.7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Исполнение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Программные расхода</c:v>
                </c:pt>
                <c:pt idx="3">
                  <c:v>Не программные расходы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636.29999999999995</c:v>
                </c:pt>
                <c:pt idx="3">
                  <c:v>16.100000000000001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5586816"/>
        <c:axId val="113593152"/>
        <c:axId val="0"/>
      </c:bar3DChart>
      <c:catAx>
        <c:axId val="55586816"/>
        <c:scaling>
          <c:orientation val="minMax"/>
        </c:scaling>
        <c:delete val="0"/>
        <c:axPos val="b"/>
        <c:majorTickMark val="out"/>
        <c:minorTickMark val="none"/>
        <c:tickLblPos val="nextTo"/>
        <c:crossAx val="113593152"/>
        <c:crosses val="autoZero"/>
        <c:auto val="1"/>
        <c:lblAlgn val="ctr"/>
        <c:lblOffset val="100"/>
        <c:noMultiLvlLbl val="0"/>
      </c:catAx>
      <c:valAx>
        <c:axId val="113593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55868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Уточненный план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Программные расхода</c:v>
                </c:pt>
                <c:pt idx="3">
                  <c:v>Не программные расходы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1524.2</c:v>
                </c:pt>
                <c:pt idx="3">
                  <c:v>29.9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Исполнение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Программные расхода</c:v>
                </c:pt>
                <c:pt idx="3">
                  <c:v>Не программные расходы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1004.4</c:v>
                </c:pt>
                <c:pt idx="3">
                  <c:v>16.899999999999999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364224"/>
        <c:axId val="113596032"/>
        <c:axId val="0"/>
      </c:bar3DChart>
      <c:catAx>
        <c:axId val="37364224"/>
        <c:scaling>
          <c:orientation val="minMax"/>
        </c:scaling>
        <c:delete val="0"/>
        <c:axPos val="b"/>
        <c:majorTickMark val="out"/>
        <c:minorTickMark val="none"/>
        <c:tickLblPos val="nextTo"/>
        <c:crossAx val="113596032"/>
        <c:crosses val="autoZero"/>
        <c:auto val="1"/>
        <c:lblAlgn val="ctr"/>
        <c:lblOffset val="100"/>
        <c:noMultiLvlLbl val="0"/>
      </c:catAx>
      <c:valAx>
        <c:axId val="113596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3642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Уточненный план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Программные расхода</c:v>
                </c:pt>
                <c:pt idx="3">
                  <c:v>Не программные расходы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1513.5</c:v>
                </c:pt>
                <c:pt idx="3">
                  <c:v>29.6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Исполнение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Программные расхода</c:v>
                </c:pt>
                <c:pt idx="3">
                  <c:v>Не программные расходы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1428.7</c:v>
                </c:pt>
                <c:pt idx="3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496256"/>
        <c:axId val="55541760"/>
        <c:axId val="0"/>
      </c:bar3DChart>
      <c:catAx>
        <c:axId val="38496256"/>
        <c:scaling>
          <c:orientation val="minMax"/>
        </c:scaling>
        <c:delete val="0"/>
        <c:axPos val="b"/>
        <c:majorTickMark val="out"/>
        <c:minorTickMark val="none"/>
        <c:tickLblPos val="nextTo"/>
        <c:crossAx val="55541760"/>
        <c:crosses val="autoZero"/>
        <c:auto val="1"/>
        <c:lblAlgn val="ctr"/>
        <c:lblOffset val="100"/>
        <c:noMultiLvlLbl val="0"/>
      </c:catAx>
      <c:valAx>
        <c:axId val="555417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4962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0.1215</cdr:x>
      <cdr:y>0.06469</cdr:y>
    </cdr:from>
    <cdr:to>
      <cdr:x>0.24017</cdr:x>
      <cdr:y>0.2466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6140" y="303808"/>
          <a:ext cx="914335" cy="854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1490,0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0.16822</cdr:x>
      <cdr:y>0.64734</cdr:y>
    </cdr:from>
    <cdr:to>
      <cdr:x>0.26168</cdr:x>
      <cdr:y>0.83131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96111" y="3040112"/>
          <a:ext cx="720096" cy="863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291,2</a:t>
          </a:r>
          <a:endParaRPr lang="ru-RU" sz="12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0.1215</cdr:x>
      <cdr:y>0.05595</cdr:y>
    </cdr:from>
    <cdr:to>
      <cdr:x>0.24017</cdr:x>
      <cdr:y>0.2466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6140" y="262771"/>
          <a:ext cx="914335" cy="8953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1508,8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0.16822</cdr:x>
      <cdr:y>0.48527</cdr:y>
    </cdr:from>
    <cdr:to>
      <cdr:x>0.26168</cdr:x>
      <cdr:y>0.57727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96111" y="2278995"/>
          <a:ext cx="720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636,3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0.46729</cdr:x>
      <cdr:y>0.7766</cdr:y>
    </cdr:from>
    <cdr:to>
      <cdr:x>0.57009</cdr:x>
      <cdr:y>0.87272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00426" y="3647147"/>
          <a:ext cx="792036" cy="4514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29,7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0.54206</cdr:x>
      <cdr:y>0.77001</cdr:y>
    </cdr:from>
    <cdr:to>
      <cdr:x>0.59813</cdr:x>
      <cdr:y>0.96471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176464" y="3616176"/>
          <a:ext cx="432048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16,1</a:t>
          </a:r>
          <a:endParaRPr lang="ru-RU" sz="12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0.1215</cdr:x>
      <cdr:y>0.06012</cdr:y>
    </cdr:from>
    <cdr:to>
      <cdr:x>0.24017</cdr:x>
      <cdr:y>0.2466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6140" y="282321"/>
          <a:ext cx="914335" cy="8757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1524,2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0.29469</cdr:y>
    </cdr:from>
    <cdr:to>
      <cdr:x>0.26168</cdr:x>
      <cdr:y>0.50935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68151" y="1383928"/>
          <a:ext cx="648055" cy="10081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1004,4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0.47664</cdr:x>
      <cdr:y>0.77001</cdr:y>
    </cdr:from>
    <cdr:to>
      <cdr:x>0.57009</cdr:x>
      <cdr:y>0.87272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72408" y="3616176"/>
          <a:ext cx="720053" cy="482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29,9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0.54206</cdr:x>
      <cdr:y>0.77001</cdr:y>
    </cdr:from>
    <cdr:to>
      <cdr:x>0.59813</cdr:x>
      <cdr:y>0.96471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176494" y="3616176"/>
          <a:ext cx="432012" cy="9143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22,2</a:t>
          </a:r>
          <a:endParaRPr lang="ru-RU" sz="12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0.11215</cdr:x>
      <cdr:y>0.04936</cdr:y>
    </cdr:from>
    <cdr:to>
      <cdr:x>0.24017</cdr:x>
      <cdr:y>0.14136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64100" y="231800"/>
          <a:ext cx="986375" cy="4320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1513,5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0.18692</cdr:x>
      <cdr:y>0.09536</cdr:y>
    </cdr:from>
    <cdr:to>
      <cdr:x>0.26168</cdr:x>
      <cdr:y>0.50935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40159" y="447824"/>
          <a:ext cx="576047" cy="19442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1428,7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0.49533</cdr:x>
      <cdr:y>0.77001</cdr:y>
    </cdr:from>
    <cdr:to>
      <cdr:x>0.57009</cdr:x>
      <cdr:y>0.87272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816446" y="3616176"/>
          <a:ext cx="576015" cy="482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29,6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0.5514</cdr:x>
      <cdr:y>0.77001</cdr:y>
    </cdr:from>
    <cdr:to>
      <cdr:x>0.62617</cdr:x>
      <cdr:y>0.96471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248472" y="3616176"/>
          <a:ext cx="576064" cy="9143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28,0</a:t>
          </a:r>
          <a:endParaRPr lang="ru-RU" sz="12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F20707-FB54-4708-9E3F-959429A44D3A}" type="datetimeFigureOut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FDDC89-129A-41EF-8315-914F5C96B6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663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45680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913618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137042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827237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2284040" algn="l" defTabSz="9136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2740845" algn="l" defTabSz="9136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3197659" algn="l" defTabSz="9136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3654464" algn="l" defTabSz="9136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5988" y="744538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117116-3C9A-415E-807C-AE691FCEC764}" type="slidenum">
              <a:rPr lang="ru-RU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1" y="2130431"/>
            <a:ext cx="7772400" cy="147002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FD2FA-0951-40CB-84AB-7CAF41EC4C80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3AAE6-BB7F-4B41-8F19-CE9A77357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F7FE-EF32-4EBD-83CC-73046D318F09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296B6-2E1C-4DA7-8AF3-DB6981AA3C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47"/>
            <a:ext cx="6019800" cy="585152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8BF18-AB7D-4358-8EA5-9E09C91BEC6B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02B4F-B2A3-4C02-A45C-B60D81752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59766-BE97-4877-9D76-3D87292FF5D8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51E0E-AEBE-45B4-8AEF-D0AE79C992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1" y="4406903"/>
            <a:ext cx="7772400" cy="136207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1" y="2906719"/>
            <a:ext cx="7772400" cy="150018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680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6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042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18272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28404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27408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1976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365446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F1A91-EBA3-48A9-B2DE-A75FDC1B9194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11AB2-2EB6-46D0-9F91-518E263FC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5"/>
          </a:xfrm>
        </p:spPr>
        <p:txBody>
          <a:bodyPr/>
          <a:lstStyle>
            <a:lvl1pPr>
              <a:defRPr sz="2600"/>
            </a:lvl1pPr>
            <a:lvl2pPr>
              <a:defRPr sz="26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00"/>
            <a:ext cx="4038600" cy="4525965"/>
          </a:xfrm>
        </p:spPr>
        <p:txBody>
          <a:bodyPr/>
          <a:lstStyle>
            <a:lvl1pPr>
              <a:defRPr sz="2600"/>
            </a:lvl1pPr>
            <a:lvl2pPr>
              <a:defRPr sz="26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7C93F-F4B2-45A1-A959-F7EDE2E2ED0D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EBBF6-64B8-47F0-9521-0DA6A91D12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5" y="1535115"/>
            <a:ext cx="4040189" cy="63976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56805" indent="0">
              <a:buNone/>
              <a:defRPr sz="1800" b="1"/>
            </a:lvl2pPr>
            <a:lvl3pPr marL="913618" indent="0">
              <a:buNone/>
              <a:defRPr sz="1800" b="1"/>
            </a:lvl3pPr>
            <a:lvl4pPr marL="1370423" indent="0">
              <a:buNone/>
              <a:defRPr sz="1800" b="1"/>
            </a:lvl4pPr>
            <a:lvl5pPr marL="1827237" indent="0">
              <a:buNone/>
              <a:defRPr sz="1800" b="1"/>
            </a:lvl5pPr>
            <a:lvl6pPr marL="2284040" indent="0">
              <a:buNone/>
              <a:defRPr sz="1800" b="1"/>
            </a:lvl6pPr>
            <a:lvl7pPr marL="2740845" indent="0">
              <a:buNone/>
              <a:defRPr sz="1800" b="1"/>
            </a:lvl7pPr>
            <a:lvl8pPr marL="3197659" indent="0">
              <a:buNone/>
              <a:defRPr sz="1800" b="1"/>
            </a:lvl8pPr>
            <a:lvl9pPr marL="365446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89" cy="3951285"/>
          </a:xfrm>
        </p:spPr>
        <p:txBody>
          <a:bodyPr/>
          <a:lstStyle>
            <a:lvl1pPr>
              <a:defRPr sz="26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7" y="1535115"/>
            <a:ext cx="4041769" cy="63976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56805" indent="0">
              <a:buNone/>
              <a:defRPr sz="1800" b="1"/>
            </a:lvl2pPr>
            <a:lvl3pPr marL="913618" indent="0">
              <a:buNone/>
              <a:defRPr sz="1800" b="1"/>
            </a:lvl3pPr>
            <a:lvl4pPr marL="1370423" indent="0">
              <a:buNone/>
              <a:defRPr sz="1800" b="1"/>
            </a:lvl4pPr>
            <a:lvl5pPr marL="1827237" indent="0">
              <a:buNone/>
              <a:defRPr sz="1800" b="1"/>
            </a:lvl5pPr>
            <a:lvl6pPr marL="2284040" indent="0">
              <a:buNone/>
              <a:defRPr sz="1800" b="1"/>
            </a:lvl6pPr>
            <a:lvl7pPr marL="2740845" indent="0">
              <a:buNone/>
              <a:defRPr sz="1800" b="1"/>
            </a:lvl7pPr>
            <a:lvl8pPr marL="3197659" indent="0">
              <a:buNone/>
              <a:defRPr sz="1800" b="1"/>
            </a:lvl8pPr>
            <a:lvl9pPr marL="365446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7" y="2174880"/>
            <a:ext cx="4041769" cy="3951285"/>
          </a:xfrm>
        </p:spPr>
        <p:txBody>
          <a:bodyPr/>
          <a:lstStyle>
            <a:lvl1pPr>
              <a:defRPr sz="26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D666-C9DF-4FD8-A8CD-37D8F511A610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84085-55A0-475D-A5C2-D8034E728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3E3FB-5A6B-48F9-970D-DB045FAA6851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F5CC6-9D99-4B03-A943-8BFE05AC6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172F6-F05A-4D3E-9C99-79485C84CDB3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7799D-A46A-466C-A664-6D1A4586E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73053"/>
            <a:ext cx="3008309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73056"/>
            <a:ext cx="5111751" cy="5853113"/>
          </a:xfrm>
        </p:spPr>
        <p:txBody>
          <a:bodyPr/>
          <a:lstStyle>
            <a:lvl1pPr>
              <a:defRPr sz="3500"/>
            </a:lvl1pPr>
            <a:lvl2pPr>
              <a:defRPr sz="2600"/>
            </a:lvl2pPr>
            <a:lvl3pPr>
              <a:defRPr sz="2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435106"/>
            <a:ext cx="3008309" cy="4691063"/>
          </a:xfrm>
        </p:spPr>
        <p:txBody>
          <a:bodyPr/>
          <a:lstStyle>
            <a:lvl1pPr marL="0" indent="0">
              <a:buNone/>
              <a:defRPr sz="1800"/>
            </a:lvl1pPr>
            <a:lvl2pPr marL="456805" indent="0">
              <a:buNone/>
              <a:defRPr sz="800"/>
            </a:lvl2pPr>
            <a:lvl3pPr marL="913618" indent="0">
              <a:buNone/>
              <a:defRPr sz="800"/>
            </a:lvl3pPr>
            <a:lvl4pPr marL="1370423" indent="0">
              <a:buNone/>
              <a:defRPr sz="800"/>
            </a:lvl4pPr>
            <a:lvl5pPr marL="1827237" indent="0">
              <a:buNone/>
              <a:defRPr sz="800"/>
            </a:lvl5pPr>
            <a:lvl6pPr marL="2284040" indent="0">
              <a:buNone/>
              <a:defRPr sz="800"/>
            </a:lvl6pPr>
            <a:lvl7pPr marL="2740845" indent="0">
              <a:buNone/>
              <a:defRPr sz="800"/>
            </a:lvl7pPr>
            <a:lvl8pPr marL="3197659" indent="0">
              <a:buNone/>
              <a:defRPr sz="800"/>
            </a:lvl8pPr>
            <a:lvl9pPr marL="365446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59CD8-03FE-4D77-98F3-CB75E8185F7A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7F58B-BBFC-4352-A11E-82B89AD1A7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4800604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612773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500"/>
            </a:lvl1pPr>
            <a:lvl2pPr marL="456805" indent="0">
              <a:buNone/>
              <a:defRPr sz="2600"/>
            </a:lvl2pPr>
            <a:lvl3pPr marL="913618" indent="0">
              <a:buNone/>
              <a:defRPr sz="2600"/>
            </a:lvl3pPr>
            <a:lvl4pPr marL="1370423" indent="0">
              <a:buNone/>
              <a:defRPr sz="1800"/>
            </a:lvl4pPr>
            <a:lvl5pPr marL="1827237" indent="0">
              <a:buNone/>
              <a:defRPr sz="1800"/>
            </a:lvl5pPr>
            <a:lvl6pPr marL="2284040" indent="0">
              <a:buNone/>
              <a:defRPr sz="1800"/>
            </a:lvl6pPr>
            <a:lvl7pPr marL="2740845" indent="0">
              <a:buNone/>
              <a:defRPr sz="1800"/>
            </a:lvl7pPr>
            <a:lvl8pPr marL="3197659" indent="0">
              <a:buNone/>
              <a:defRPr sz="1800"/>
            </a:lvl8pPr>
            <a:lvl9pPr marL="3654464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5367341"/>
            <a:ext cx="5486400" cy="804863"/>
          </a:xfrm>
        </p:spPr>
        <p:txBody>
          <a:bodyPr/>
          <a:lstStyle>
            <a:lvl1pPr marL="0" indent="0">
              <a:buNone/>
              <a:defRPr sz="1800"/>
            </a:lvl1pPr>
            <a:lvl2pPr marL="456805" indent="0">
              <a:buNone/>
              <a:defRPr sz="800"/>
            </a:lvl2pPr>
            <a:lvl3pPr marL="913618" indent="0">
              <a:buNone/>
              <a:defRPr sz="800"/>
            </a:lvl3pPr>
            <a:lvl4pPr marL="1370423" indent="0">
              <a:buNone/>
              <a:defRPr sz="800"/>
            </a:lvl4pPr>
            <a:lvl5pPr marL="1827237" indent="0">
              <a:buNone/>
              <a:defRPr sz="800"/>
            </a:lvl5pPr>
            <a:lvl6pPr marL="2284040" indent="0">
              <a:buNone/>
              <a:defRPr sz="800"/>
            </a:lvl6pPr>
            <a:lvl7pPr marL="2740845" indent="0">
              <a:buNone/>
              <a:defRPr sz="800"/>
            </a:lvl7pPr>
            <a:lvl8pPr marL="3197659" indent="0">
              <a:buNone/>
              <a:defRPr sz="800"/>
            </a:lvl8pPr>
            <a:lvl9pPr marL="365446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FBD5C-71AF-4D54-ABE1-8723CEB34F35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FFF21-BADE-4CD1-87F1-7B1B2ECD79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74635"/>
            <a:ext cx="82296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3" tIns="45681" rIns="91363" bIns="456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1" y="1600200"/>
            <a:ext cx="8229600" cy="4525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3" tIns="45681" rIns="91363" bIns="456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199" y="6356359"/>
            <a:ext cx="2133600" cy="365123"/>
          </a:xfrm>
          <a:prstGeom prst="rect">
            <a:avLst/>
          </a:prstGeom>
        </p:spPr>
        <p:txBody>
          <a:bodyPr vert="horz" lIns="91363" tIns="45681" rIns="91363" bIns="45681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349453-88D7-4FEC-B6DB-E674280B1398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356359"/>
            <a:ext cx="2895600" cy="365123"/>
          </a:xfrm>
          <a:prstGeom prst="rect">
            <a:avLst/>
          </a:prstGeom>
        </p:spPr>
        <p:txBody>
          <a:bodyPr vert="horz" lIns="91363" tIns="45681" rIns="91363" bIns="45681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1" y="6356359"/>
            <a:ext cx="2133600" cy="365123"/>
          </a:xfrm>
          <a:prstGeom prst="rect">
            <a:avLst/>
          </a:prstGeom>
        </p:spPr>
        <p:txBody>
          <a:bodyPr vert="horz" lIns="91363" tIns="45681" rIns="91363" bIns="45681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CE1212-E60A-4EB6-A5CD-EF44B2FCD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0" r:id="rId2"/>
    <p:sldLayoutId id="2147483749" r:id="rId3"/>
    <p:sldLayoutId id="2147483748" r:id="rId4"/>
    <p:sldLayoutId id="2147483747" r:id="rId5"/>
    <p:sldLayoutId id="2147483746" r:id="rId6"/>
    <p:sldLayoutId id="2147483745" r:id="rId7"/>
    <p:sldLayoutId id="2147483744" r:id="rId8"/>
    <p:sldLayoutId id="2147483743" r:id="rId9"/>
    <p:sldLayoutId id="2147483742" r:id="rId10"/>
    <p:sldLayoutId id="2147483741" r:id="rId11"/>
  </p:sldLayoutIdLst>
  <p:transition spd="med">
    <p:cover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680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361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042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723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606" indent="-3426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11" indent="-2855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24" indent="-2284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29" indent="-2284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34" indent="-2284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48" indent="-228407" algn="l" defTabSz="91361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53" indent="-228407" algn="l" defTabSz="91361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66" indent="-228407" algn="l" defTabSz="91361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70" indent="-228407" algn="l" defTabSz="91361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5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18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23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37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40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45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59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64" algn="l" defTabSz="9136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Прямоугольник 69"/>
          <p:cNvSpPr>
            <a:spLocks noChangeArrowheads="1"/>
          </p:cNvSpPr>
          <p:nvPr/>
        </p:nvSpPr>
        <p:spPr bwMode="auto">
          <a:xfrm>
            <a:off x="357196" y="3724279"/>
            <a:ext cx="3571869" cy="215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3" tIns="45681" rIns="91363" bIns="45681">
            <a:spAutoFit/>
          </a:bodyPr>
          <a:lstStyle/>
          <a:p>
            <a:endParaRPr lang="ru-RU" sz="800" dirty="0"/>
          </a:p>
        </p:txBody>
      </p:sp>
      <p:sp>
        <p:nvSpPr>
          <p:cNvPr id="62477" name="WordArt 101"/>
          <p:cNvSpPr>
            <a:spLocks noChangeArrowheads="1" noChangeShapeType="1" noTextEdit="1"/>
          </p:cNvSpPr>
          <p:nvPr/>
        </p:nvSpPr>
        <p:spPr bwMode="auto">
          <a:xfrm>
            <a:off x="395540" y="116633"/>
            <a:ext cx="8532440" cy="1224135"/>
          </a:xfrm>
          <a:prstGeom prst="rect">
            <a:avLst/>
          </a:prstGeom>
        </p:spPr>
        <p:txBody>
          <a:bodyPr wrap="none" lIns="91363" tIns="45681" rIns="91363" bIns="45681" fromWordArt="1">
            <a:prstTxWarp prst="textPlain">
              <a:avLst>
                <a:gd name="adj" fmla="val 50230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ru-RU" sz="800" b="1" kern="1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260649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Программные и не программные расходы бюджета Вознесенского округа на </a:t>
            </a: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01.04.2025 </a:t>
            </a: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года</a:t>
            </a:r>
            <a:endParaRPr lang="ru-RU" sz="2000" b="1" dirty="0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072315308"/>
              </p:ext>
            </p:extLst>
          </p:nvPr>
        </p:nvGraphicFramePr>
        <p:xfrm>
          <a:off x="755576" y="1397000"/>
          <a:ext cx="7704856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164288" y="1052736"/>
            <a:ext cx="1450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Млн. рублей</a:t>
            </a:r>
            <a:endParaRPr lang="ru-RU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27984" y="4719628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28,9</a:t>
            </a:r>
            <a:endParaRPr lang="ru-RU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4991109"/>
            <a:ext cx="596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+mn-lt"/>
              </a:rPr>
              <a:t>6,2</a:t>
            </a:r>
            <a:endParaRPr lang="ru-RU" sz="1200" b="1" dirty="0">
              <a:latin typeface="+mn-lt"/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79717" y="6741371"/>
            <a:ext cx="184575" cy="369253"/>
          </a:xfrm>
          <a:prstGeom prst="rect">
            <a:avLst/>
          </a:prstGeom>
          <a:noFill/>
        </p:spPr>
        <p:txBody>
          <a:bodyPr wrap="none" lIns="91363" tIns="45681" rIns="91363" bIns="45681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23530" y="6237316"/>
            <a:ext cx="7776860" cy="492364"/>
          </a:xfrm>
          <a:prstGeom prst="rect">
            <a:avLst/>
          </a:prstGeom>
          <a:noFill/>
        </p:spPr>
        <p:txBody>
          <a:bodyPr wrap="square" lIns="91363" tIns="45681" rIns="91363" bIns="45681" rtlCol="0">
            <a:spAutoFit/>
          </a:bodyPr>
          <a:lstStyle/>
          <a:p>
            <a:r>
              <a:rPr lang="ru-RU" sz="800" b="1" dirty="0" smtClean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60648"/>
            <a:ext cx="7704856" cy="720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Программные и не программные расходы бюджета Вознесенского округа на </a:t>
            </a: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01.07.2025 </a:t>
            </a: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года</a:t>
            </a:r>
            <a:endParaRPr lang="ru-RU" sz="2000" b="1" dirty="0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64536033"/>
              </p:ext>
            </p:extLst>
          </p:nvPr>
        </p:nvGraphicFramePr>
        <p:xfrm>
          <a:off x="755551" y="1366029"/>
          <a:ext cx="7704856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96337" y="1196752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Млн. рублей</a:t>
            </a:r>
            <a:endParaRPr lang="ru-RU" sz="1600" b="1" dirty="0"/>
          </a:p>
        </p:txBody>
      </p:sp>
    </p:spTree>
  </p:cSld>
  <p:clrMapOvr>
    <a:masterClrMapping/>
  </p:clrMapOvr>
  <p:transition spd="med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7704856" cy="720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Программные и не программные расходы бюджета Вознесенского округа на </a:t>
            </a: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01.10.2025 </a:t>
            </a: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года</a:t>
            </a:r>
            <a:endParaRPr lang="ru-RU" sz="2000" b="1" dirty="0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68834446"/>
              </p:ext>
            </p:extLst>
          </p:nvPr>
        </p:nvGraphicFramePr>
        <p:xfrm>
          <a:off x="755576" y="1397000"/>
          <a:ext cx="7704856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236296" y="1340768"/>
            <a:ext cx="1450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Млн. рублей</a:t>
            </a:r>
            <a:endParaRPr lang="ru-RU" sz="1600" b="1" dirty="0"/>
          </a:p>
        </p:txBody>
      </p:sp>
    </p:spTree>
  </p:cSld>
  <p:clrMapOvr>
    <a:masterClrMapping/>
  </p:clrMapOvr>
  <p:transition spd="med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7704856" cy="720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Программные и не программные расходы бюджета Вознесенского округа на </a:t>
            </a: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01.01.2026 </a:t>
            </a:r>
            <a:r>
              <a:rPr lang="ru-RU" sz="2000" b="1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года</a:t>
            </a:r>
            <a:endParaRPr lang="ru-RU" sz="2000" b="1" dirty="0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37236252"/>
              </p:ext>
            </p:extLst>
          </p:nvPr>
        </p:nvGraphicFramePr>
        <p:xfrm>
          <a:off x="755576" y="1397000"/>
          <a:ext cx="7704856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theme/theme1.xml><?xml version="1.0" encoding="utf-8"?>
<a:theme xmlns:a="http://schemas.openxmlformats.org/drawingml/2006/main" name="kf-budget-dlya-grazhdan-2017-1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kf-budget-dlya-grazhdan-2017-19</Template>
  <TotalTime>6526</TotalTime>
  <Words>71</Words>
  <Application>Microsoft Office PowerPoint</Application>
  <PresentationFormat>Экран (4:3)</PresentationFormat>
  <Paragraphs>25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kf-budget-dlya-grazhdan-2017-19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fu7</dc:creator>
  <cp:lastModifiedBy>Kutkina</cp:lastModifiedBy>
  <cp:revision>986</cp:revision>
  <cp:lastPrinted>2016-11-28T06:14:40Z</cp:lastPrinted>
  <dcterms:created xsi:type="dcterms:W3CDTF">2016-11-11T08:46:48Z</dcterms:created>
  <dcterms:modified xsi:type="dcterms:W3CDTF">2026-03-26T11:22:34Z</dcterms:modified>
</cp:coreProperties>
</file>